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53" r:id="rId2"/>
    <p:sldId id="378" r:id="rId3"/>
    <p:sldId id="355" r:id="rId4"/>
    <p:sldId id="300" r:id="rId5"/>
    <p:sldId id="305" r:id="rId6"/>
    <p:sldId id="295" r:id="rId7"/>
    <p:sldId id="374" r:id="rId8"/>
    <p:sldId id="317" r:id="rId9"/>
    <p:sldId id="375" r:id="rId10"/>
    <p:sldId id="376" r:id="rId11"/>
    <p:sldId id="377" r:id="rId1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C7C7"/>
    <a:srgbClr val="FFFFFF"/>
    <a:srgbClr val="CC766E"/>
    <a:srgbClr val="2836FF"/>
    <a:srgbClr val="00CE60"/>
    <a:srgbClr val="EE4DD7"/>
    <a:srgbClr val="CA837E"/>
    <a:srgbClr val="65CC00"/>
    <a:srgbClr val="8DA43F"/>
    <a:srgbClr val="F6F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62"/>
    <p:restoredTop sz="96223"/>
  </p:normalViewPr>
  <p:slideViewPr>
    <p:cSldViewPr snapToGrid="0">
      <p:cViewPr varScale="1">
        <p:scale>
          <a:sx n="94" d="100"/>
          <a:sy n="94" d="100"/>
        </p:scale>
        <p:origin x="232" y="9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564B32CA-6F2B-3044-A261-90942EDA50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CC4D6846-0411-F946-A51F-E18BC6BD25D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0FB2F6DE-B5F0-DF4F-9595-557321B1249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6BA8D785-72E4-FF43-BE5E-E0F9AC16727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626A73B9-CBDF-B846-9C4C-B1065EE80E6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0C974A64-6724-ED4F-98AE-5FA400530D7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69BFC3E4-B50C-C743-916E-735CD593383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>
            <a:extLst>
              <a:ext uri="{FF2B5EF4-FFF2-40B4-BE49-F238E27FC236}">
                <a16:creationId xmlns:a16="http://schemas.microsoft.com/office/drawing/2014/main" id="{BACEAA72-8B1B-8A4B-B225-6958E84246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3010" name="Notes Placeholder 2">
            <a:extLst>
              <a:ext uri="{FF2B5EF4-FFF2-40B4-BE49-F238E27FC236}">
                <a16:creationId xmlns:a16="http://schemas.microsoft.com/office/drawing/2014/main" id="{32FB811B-3AEE-C74D-B2C5-EEA3A25FE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anose="020B0604020202020204" pitchFamily="34" charset="0"/>
                <a:ea typeface="ＭＳ Ｐゴシック" panose="020B0600070205080204" pitchFamily="34" charset="-128"/>
              </a:rPr>
              <a:t>Neutrophils constitute 50% of the total circulating white blood cells. They are about 15 microns in diameter and live for approximately 6 days. Neutophils do their duty and then turn to pus and die. They have a segmented nucleus and are released from the bone marrow when there is an infection. They can ingest micro-organizms, release soluble anti-microbials, and stimulate the recruitment and activation of monocytes. </a:t>
            </a:r>
          </a:p>
        </p:txBody>
      </p:sp>
      <p:sp>
        <p:nvSpPr>
          <p:cNvPr id="43011" name="Slide Number Placeholder 3">
            <a:extLst>
              <a:ext uri="{FF2B5EF4-FFF2-40B4-BE49-F238E27FC236}">
                <a16:creationId xmlns:a16="http://schemas.microsoft.com/office/drawing/2014/main" id="{EA60905B-C928-3E4D-ACC0-ACB7C81396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685053E-5B76-F44C-A149-34EC920227C1}" type="slidenum">
              <a:rPr lang="en-US" altLang="en-US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Image Placeholder 1">
            <a:extLst>
              <a:ext uri="{FF2B5EF4-FFF2-40B4-BE49-F238E27FC236}">
                <a16:creationId xmlns:a16="http://schemas.microsoft.com/office/drawing/2014/main" id="{37E6B4BF-C43D-E040-8C8B-1D9FB67E84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0" name="Notes Placeholder 2">
            <a:extLst>
              <a:ext uri="{FF2B5EF4-FFF2-40B4-BE49-F238E27FC236}">
                <a16:creationId xmlns:a16="http://schemas.microsoft.com/office/drawing/2014/main" id="{9FBFFE22-BE29-CE4E-8040-A25B7C195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3251" name="Slide Number Placeholder 3">
            <a:extLst>
              <a:ext uri="{FF2B5EF4-FFF2-40B4-BE49-F238E27FC236}">
                <a16:creationId xmlns:a16="http://schemas.microsoft.com/office/drawing/2014/main" id="{020084ED-644F-5E48-8B80-77F192BAC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8A8F726-053C-DA44-B097-A984934CCAC4}" type="slidenum">
              <a:rPr lang="en-US" altLang="en-US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Slide Image Placeholder 1">
            <a:extLst>
              <a:ext uri="{FF2B5EF4-FFF2-40B4-BE49-F238E27FC236}">
                <a16:creationId xmlns:a16="http://schemas.microsoft.com/office/drawing/2014/main" id="{E16BF82D-AC78-B841-A105-6DFD745189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4690" name="Notes Placeholder 2">
            <a:extLst>
              <a:ext uri="{FF2B5EF4-FFF2-40B4-BE49-F238E27FC236}">
                <a16:creationId xmlns:a16="http://schemas.microsoft.com/office/drawing/2014/main" id="{104D55BA-2FFA-F744-989A-45967759A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4691" name="Slide Number Placeholder 3">
            <a:extLst>
              <a:ext uri="{FF2B5EF4-FFF2-40B4-BE49-F238E27FC236}">
                <a16:creationId xmlns:a16="http://schemas.microsoft.com/office/drawing/2014/main" id="{2189EF76-74CE-814C-B38B-98A5B144C0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F7FA34-0D9F-8C44-89F3-18CB0D66F41A}" type="slidenum">
              <a:rPr lang="en-US" altLang="en-US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6788EEDD-95A8-1047-89E7-B6229B93D3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746879A2-14A4-5D4D-BE42-8661A579B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EA767D3E-C0C3-9B43-88FA-836C38F36E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F1719A-A1E1-CB45-8537-33D0D5A7A8E1}" type="slidenum">
              <a:rPr lang="en-US" altLang="en-US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6788EEDD-95A8-1047-89E7-B6229B93D3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746879A2-14A4-5D4D-BE42-8661A579B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EA767D3E-C0C3-9B43-88FA-836C38F36E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F1719A-A1E1-CB45-8537-33D0D5A7A8E1}" type="slidenum">
              <a:rPr lang="en-US" altLang="en-US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5642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6788EEDD-95A8-1047-89E7-B6229B93D3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746879A2-14A4-5D4D-BE42-8661A579B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EA767D3E-C0C3-9B43-88FA-836C38F36E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F1719A-A1E1-CB45-8537-33D0D5A7A8E1}" type="slidenum">
              <a:rPr lang="en-US" altLang="en-US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0552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6788EEDD-95A8-1047-89E7-B6229B93D3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746879A2-14A4-5D4D-BE42-8661A579B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EA767D3E-C0C3-9B43-88FA-836C38F36E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F1719A-A1E1-CB45-8537-33D0D5A7A8E1}" type="slidenum">
              <a:rPr lang="en-US" altLang="en-US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5951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615EB4-1004-5748-B827-46C387FC276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936B39D-2CC2-6343-A756-26D144D585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B365AE9-2452-D444-96E6-0795531355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EC4D3-AAAC-0F42-8611-FD633A129C6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1110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0DC8F96-789C-E747-9565-F6F83E8454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2B7EFE-9434-8047-9D91-D1D4D02D36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3450B10-0F0F-864A-B6B5-F4A2805C1A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4E1ACA-F0C7-0E4D-84BC-A5EB6936AB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5567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EAB24C1-29D7-5E46-8C38-7A9495AA06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5C138D3-3AC0-1142-8AD7-41C85BAB8E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4158CFB-BF83-CC4E-BF6A-E40763AE7F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A9F366-70EA-AC4B-9E4A-5A77539BD7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8461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89565A6-8BCF-1343-8A11-77CF14A20C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E1C25D1-6100-764D-9955-D6725AE293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2A161E4-3054-0348-B3AB-21AE038212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0B054B-AC0B-4846-AF31-F3F141E4DC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989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89A78E3-C708-B545-BD66-971722A1DE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E660A50-CFD2-A846-9720-22AA27E66F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5E0A13C-080D-E247-A3FD-DD3737733B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5CBBCC6-446A-494F-918C-B02611CEE13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344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E53BF5-30BB-6848-99A8-63C9841B20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DC6E39-744C-894B-BD9C-11AE90D4B2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31E102-3186-D541-86C1-B5B1DACCB6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D3E9AB-1CAD-734C-96C4-4C74B2F07E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422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89E4F39-A333-A44F-ABFA-BCD18C9F29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4437247-CC3F-E743-A08F-50D18B32938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30496EE-FA81-4B4F-BA6E-CE41582DCD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10283B-F5D9-1444-82A5-BA4879E10D6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147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DE398A6-4B47-E340-AB85-9B230C0CC3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C530E77-DDEF-1C4F-8EE3-B1F2CB4E41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A53C111-D662-0341-B325-46C4E09F68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EB67EB-C7C6-CD42-A74E-3ED70A1222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852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38831E3-E36C-2840-8C09-C2994F7591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CC1B145-7454-AA49-B377-BBC19B39D8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953C2CB-E88F-6E48-A038-9128458659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4AFBF8-C636-0340-B0AC-EF3BFA37BFC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7075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4D5F8E-4057-1A4B-85FF-23EA54E1B3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659B33-FC33-8846-8A68-71696FC74F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E96300-1922-D84F-BA35-EA357029CB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1C3422-59E8-CB45-B435-8717CAAB3C2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2693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F4FD26-462E-FA46-801F-5D49F1BA989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96B566-E6D0-EA44-AE1E-A09B3507D5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AD6B09-AC5D-D446-836B-7BC65D923B4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6478A0-A630-DC45-9659-6A9748222D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5580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E2B1F42-D22A-8740-9A54-7DD052B593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4B3E37C-08F0-904C-85FA-95B58393B3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85591BE-A342-744F-9922-85ECF4C72CF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DFBE5F4-45E0-D543-AF05-DF236BA98C5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FA0C428-6DCA-6644-938B-E8C7C71A9B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76942175-9490-6140-BD7F-91FCB3C1F78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tiff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2" descr="https://axenehp.com/wp-content/uploads/2020/02/20200204_header.jpg">
            <a:extLst>
              <a:ext uri="{FF2B5EF4-FFF2-40B4-BE49-F238E27FC236}">
                <a16:creationId xmlns:a16="http://schemas.microsoft.com/office/drawing/2014/main" id="{A4FB2605-4A58-784C-BC80-E44CDED6A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5"/>
          <a:stretch>
            <a:fillRect/>
          </a:stretch>
        </p:blipFill>
        <p:spPr bwMode="auto">
          <a:xfrm flipH="1">
            <a:off x="0" y="0"/>
            <a:ext cx="12192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CF8484B6-CAB9-ED4E-9ED6-B3F5B348793E}"/>
              </a:ext>
            </a:extLst>
          </p:cNvPr>
          <p:cNvSpPr txBox="1">
            <a:spLocks noChangeArrowheads="1"/>
          </p:cNvSpPr>
          <p:nvPr/>
        </p:nvSpPr>
        <p:spPr>
          <a:xfrm>
            <a:off x="316840" y="5125292"/>
            <a:ext cx="8674534" cy="17327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bg1"/>
                </a:solidFill>
              </a:rPr>
              <a:t>Shayn Peirce-Cottler, Ph.D.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Professor of Biomedical Engineering 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051E3307-D709-B941-8691-748C2FC653A9}"/>
              </a:ext>
            </a:extLst>
          </p:cNvPr>
          <p:cNvSpPr txBox="1">
            <a:spLocks/>
          </p:cNvSpPr>
          <p:nvPr/>
        </p:nvSpPr>
        <p:spPr>
          <a:xfrm>
            <a:off x="264160" y="211883"/>
            <a:ext cx="8229600" cy="14700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>
              <a:defRPr/>
            </a:pPr>
            <a:r>
              <a:rPr lang="en-US" sz="5400" b="1" kern="0" dirty="0">
                <a:latin typeface="Calibri"/>
                <a:cs typeface="Calibri"/>
              </a:rPr>
              <a:t>Wound Healing</a:t>
            </a:r>
          </a:p>
        </p:txBody>
      </p:sp>
    </p:spTree>
    <p:extLst>
      <p:ext uri="{BB962C8B-B14F-4D97-AF65-F5344CB8AC3E}">
        <p14:creationId xmlns:p14="http://schemas.microsoft.com/office/powerpoint/2010/main" val="332689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5">
            <a:extLst>
              <a:ext uri="{FF2B5EF4-FFF2-40B4-BE49-F238E27FC236}">
                <a16:creationId xmlns:a16="http://schemas.microsoft.com/office/drawing/2014/main" id="{39EA554B-0234-714A-A2AF-1468D6260B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85058" y="28639"/>
            <a:ext cx="11133182" cy="1219200"/>
          </a:xfrm>
        </p:spPr>
        <p:txBody>
          <a:bodyPr/>
          <a:lstStyle/>
          <a:p>
            <a:pPr algn="l"/>
            <a:r>
              <a:rPr lang="en-US" altLang="en-US" sz="3600" b="1" dirty="0"/>
              <a:t>Wound Healing ABM Project: Best Practices</a:t>
            </a:r>
            <a:endParaRPr lang="en-US" alt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5666D2-C32C-9D42-A5E4-31B159DB99F5}"/>
              </a:ext>
            </a:extLst>
          </p:cNvPr>
          <p:cNvSpPr txBox="1"/>
          <p:nvPr/>
        </p:nvSpPr>
        <p:spPr>
          <a:xfrm>
            <a:off x="975360" y="3282893"/>
            <a:ext cx="103835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Because the ABM is stochastic, run your simulations 10 times (for each model iteration) and report the average </a:t>
            </a:r>
            <a:r>
              <a:rPr lang="en-US" sz="2400" u="sng" dirty="0"/>
              <a:t>+</a:t>
            </a:r>
            <a:r>
              <a:rPr lang="en-US" sz="2400" dirty="0"/>
              <a:t> standard deviation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6D986C-0CFA-BB4E-A0A5-16D015D95A5C}"/>
              </a:ext>
            </a:extLst>
          </p:cNvPr>
          <p:cNvSpPr txBox="1"/>
          <p:nvPr/>
        </p:nvSpPr>
        <p:spPr>
          <a:xfrm>
            <a:off x="985520" y="1921453"/>
            <a:ext cx="103835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“Behavior Space” to run a set of “experiments” (e.g. in order to do a sensitivity analysis)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9C811-1633-414A-9396-FD48DFDC6319}"/>
              </a:ext>
            </a:extLst>
          </p:cNvPr>
          <p:cNvSpPr txBox="1"/>
          <p:nvPr/>
        </p:nvSpPr>
        <p:spPr>
          <a:xfrm>
            <a:off x="985520" y="4613853"/>
            <a:ext cx="10383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</a:t>
            </a:r>
            <a:r>
              <a:rPr lang="en-US" sz="2400" dirty="0" err="1"/>
              <a:t>Matlab</a:t>
            </a:r>
            <a:r>
              <a:rPr lang="en-US" sz="2400" dirty="0"/>
              <a:t>/Excel for making your graphs (instead of </a:t>
            </a:r>
            <a:r>
              <a:rPr lang="en-US" sz="2400" dirty="0" err="1"/>
              <a:t>Netlogo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43072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5">
            <a:extLst>
              <a:ext uri="{FF2B5EF4-FFF2-40B4-BE49-F238E27FC236}">
                <a16:creationId xmlns:a16="http://schemas.microsoft.com/office/drawing/2014/main" id="{39EA554B-0234-714A-A2AF-1468D6260B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85058" y="28639"/>
            <a:ext cx="12006942" cy="956881"/>
          </a:xfrm>
        </p:spPr>
        <p:txBody>
          <a:bodyPr/>
          <a:lstStyle/>
          <a:p>
            <a:pPr algn="l"/>
            <a:r>
              <a:rPr lang="en-US" altLang="en-US" sz="3600" b="1" dirty="0"/>
              <a:t>Extend the Wound Healing ABM: Project Ideas</a:t>
            </a:r>
            <a:endParaRPr lang="en-US" alt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5666D2-C32C-9D42-A5E4-31B159DB99F5}"/>
              </a:ext>
            </a:extLst>
          </p:cNvPr>
          <p:cNvSpPr txBox="1"/>
          <p:nvPr/>
        </p:nvSpPr>
        <p:spPr>
          <a:xfrm>
            <a:off x="924560" y="3294935"/>
            <a:ext cx="10383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the ABM predict more useful output metrics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6D986C-0CFA-BB4E-A0A5-16D015D95A5C}"/>
              </a:ext>
            </a:extLst>
          </p:cNvPr>
          <p:cNvSpPr txBox="1"/>
          <p:nvPr/>
        </p:nvSpPr>
        <p:spPr>
          <a:xfrm>
            <a:off x="924560" y="985520"/>
            <a:ext cx="103835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Represent the biology with more complexity/fidelity: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Add agents to represent other cell types in the system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Add more behaviors to better represent the range of possible cell behaviors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Add rules to represent other processes and dependencies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9C811-1633-414A-9396-FD48DFDC6319}"/>
              </a:ext>
            </a:extLst>
          </p:cNvPr>
          <p:cNvSpPr txBox="1"/>
          <p:nvPr/>
        </p:nvSpPr>
        <p:spPr>
          <a:xfrm>
            <a:off x="924560" y="4127023"/>
            <a:ext cx="10383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Change the initial conditions to better represent the biological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23F08-FF9D-1245-81B7-CA9DEC58000E}"/>
              </a:ext>
            </a:extLst>
          </p:cNvPr>
          <p:cNvSpPr txBox="1"/>
          <p:nvPr/>
        </p:nvSpPr>
        <p:spPr>
          <a:xfrm>
            <a:off x="924560" y="5791200"/>
            <a:ext cx="103835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the ABM to identify therapies! E.g., simulate the addition of different “drugs” that change the agent behavior(s)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271A4-2F57-BC4E-B2DA-17D329AC4B57}"/>
              </a:ext>
            </a:extLst>
          </p:cNvPr>
          <p:cNvSpPr txBox="1"/>
          <p:nvPr/>
        </p:nvSpPr>
        <p:spPr>
          <a:xfrm>
            <a:off x="924560" y="4959111"/>
            <a:ext cx="10383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Simulate the case of a “diabetic” or “immunocompromised” patient</a:t>
            </a:r>
          </a:p>
        </p:txBody>
      </p:sp>
    </p:spTree>
    <p:extLst>
      <p:ext uri="{BB962C8B-B14F-4D97-AF65-F5344CB8AC3E}">
        <p14:creationId xmlns:p14="http://schemas.microsoft.com/office/powerpoint/2010/main" val="591801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2" descr="https://axenehp.com/wp-content/uploads/2020/02/20200204_header.jpg">
            <a:extLst>
              <a:ext uri="{FF2B5EF4-FFF2-40B4-BE49-F238E27FC236}">
                <a16:creationId xmlns:a16="http://schemas.microsoft.com/office/drawing/2014/main" id="{A4FB2605-4A58-784C-BC80-E44CDED6A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5"/>
          <a:stretch>
            <a:fillRect/>
          </a:stretch>
        </p:blipFill>
        <p:spPr bwMode="auto">
          <a:xfrm flipH="1">
            <a:off x="0" y="0"/>
            <a:ext cx="12192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CF8484B6-CAB9-ED4E-9ED6-B3F5B348793E}"/>
              </a:ext>
            </a:extLst>
          </p:cNvPr>
          <p:cNvSpPr txBox="1">
            <a:spLocks noChangeArrowheads="1"/>
          </p:cNvSpPr>
          <p:nvPr/>
        </p:nvSpPr>
        <p:spPr>
          <a:xfrm>
            <a:off x="316840" y="5125292"/>
            <a:ext cx="8674534" cy="17327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bg1"/>
                </a:solidFill>
              </a:rPr>
              <a:t>Shayn Peirce-Cottler, Ph.D.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Professor of Biomedical Engineering 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051E3307-D709-B941-8691-748C2FC653A9}"/>
              </a:ext>
            </a:extLst>
          </p:cNvPr>
          <p:cNvSpPr txBox="1">
            <a:spLocks/>
          </p:cNvSpPr>
          <p:nvPr/>
        </p:nvSpPr>
        <p:spPr>
          <a:xfrm>
            <a:off x="264160" y="211883"/>
            <a:ext cx="8229600" cy="14700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>
              <a:defRPr/>
            </a:pPr>
            <a:r>
              <a:rPr lang="en-US" sz="5400" b="1" kern="0" dirty="0">
                <a:latin typeface="Calibri"/>
                <a:cs typeface="Calibri"/>
              </a:rPr>
              <a:t>Wound Healing Models!</a:t>
            </a:r>
          </a:p>
        </p:txBody>
      </p:sp>
      <p:pic>
        <p:nvPicPr>
          <p:cNvPr id="1026" name="Picture 2" descr="Assessing the Usefulness of Iceberg Electromagnetic Backscatter Modeling  Using a C-Band SAR Classifier">
            <a:extLst>
              <a:ext uri="{FF2B5EF4-FFF2-40B4-BE49-F238E27FC236}">
                <a16:creationId xmlns:a16="http://schemas.microsoft.com/office/drawing/2014/main" id="{5D0E63A4-903B-1D4E-85DE-1B85064BB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7568" y="1269242"/>
            <a:ext cx="5119242" cy="238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3BB849-63F8-D742-85BA-F79C5CEB0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925" y="1242971"/>
            <a:ext cx="4409075" cy="24009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061C83-924F-1E4C-ADB1-3EEEFD160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6171" y="3649318"/>
            <a:ext cx="3906754" cy="320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77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EA84BC8-3D97-2641-A6ED-0AF5316331CB}"/>
              </a:ext>
            </a:extLst>
          </p:cNvPr>
          <p:cNvSpPr/>
          <p:nvPr/>
        </p:nvSpPr>
        <p:spPr>
          <a:xfrm>
            <a:off x="247874" y="201072"/>
            <a:ext cx="78340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ea typeface="Trebuchet MS" charset="0"/>
                <a:cs typeface="Trebuchet MS" charset="0"/>
              </a:rPr>
              <a:t>Adult Wound Healing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CDEAEE4-2E32-284C-B830-2FE62672D28F}"/>
              </a:ext>
            </a:extLst>
          </p:cNvPr>
          <p:cNvGrpSpPr/>
          <p:nvPr/>
        </p:nvGrpSpPr>
        <p:grpSpPr>
          <a:xfrm>
            <a:off x="4831363" y="96467"/>
            <a:ext cx="6555477" cy="4113513"/>
            <a:chOff x="2016477" y="1141157"/>
            <a:chExt cx="7898927" cy="5741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8897D55-2749-9B4C-A161-001261E81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0131" y="1141157"/>
              <a:ext cx="7655273" cy="5741456"/>
            </a:xfrm>
            <a:prstGeom prst="rect">
              <a:avLst/>
            </a:prstGeom>
          </p:spPr>
        </p:pic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240DF9D-7E15-7545-9618-B56E8D3625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2676" y="3123013"/>
              <a:ext cx="1755902" cy="730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indent="0"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Proliferation</a:t>
              </a:r>
            </a:p>
            <a:p>
              <a:pPr marL="0" indent="0"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(granulation</a:t>
              </a:r>
              <a:r>
                <a:rPr lang="en-US" altLang="en-US" sz="900" b="1" dirty="0"/>
                <a:t>)</a:t>
              </a:r>
              <a:endParaRPr lang="en-US" altLang="en-US" sz="1400" b="1" dirty="0"/>
            </a:p>
          </p:txBody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A32D8C0E-6438-3D41-A797-E62C96A27F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477" y="3638510"/>
              <a:ext cx="1425983" cy="4295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indent="0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Hemostasis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4AA3667-CFE4-D341-8884-F8DCC86A74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050" r="31185"/>
          <a:stretch/>
        </p:blipFill>
        <p:spPr>
          <a:xfrm>
            <a:off x="247874" y="847403"/>
            <a:ext cx="751525" cy="22767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A0C254-723B-644B-9FC8-68BBE745F3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26" t="8083" b="7434"/>
          <a:stretch/>
        </p:blipFill>
        <p:spPr>
          <a:xfrm>
            <a:off x="4354830" y="4164259"/>
            <a:ext cx="7389236" cy="25972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34129F-0F5A-3E4E-9B69-87C3A7A2859C}"/>
              </a:ext>
            </a:extLst>
          </p:cNvPr>
          <p:cNvSpPr/>
          <p:nvPr/>
        </p:nvSpPr>
        <p:spPr bwMode="auto">
          <a:xfrm>
            <a:off x="4629150" y="5200650"/>
            <a:ext cx="404427" cy="445770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D9F40609-AE1C-834F-B76B-CBC85A6B3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5101" y="2300014"/>
            <a:ext cx="1335444" cy="30777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1400" b="1" dirty="0"/>
              <a:t>Inflammation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007D5D6C-88F6-C947-8BA5-8D08FD2AFF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4984" y="733412"/>
            <a:ext cx="1389917" cy="52322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en-US" altLang="en-US" sz="1400" b="1" dirty="0"/>
              <a:t>Contraction &amp; Remodeling</a:t>
            </a:r>
          </a:p>
        </p:txBody>
      </p:sp>
    </p:spTree>
    <p:extLst>
      <p:ext uri="{BB962C8B-B14F-4D97-AF65-F5344CB8AC3E}">
        <p14:creationId xmlns:p14="http://schemas.microsoft.com/office/powerpoint/2010/main" val="2409588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93" name="Picture 3">
            <a:extLst>
              <a:ext uri="{FF2B5EF4-FFF2-40B4-BE49-F238E27FC236}">
                <a16:creationId xmlns:a16="http://schemas.microsoft.com/office/drawing/2014/main" id="{04BADDC1-BA10-6248-8102-1790BFDB3E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20"/>
          <a:stretch/>
        </p:blipFill>
        <p:spPr bwMode="auto">
          <a:xfrm>
            <a:off x="4147673" y="970058"/>
            <a:ext cx="1655580" cy="133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5">
            <a:extLst>
              <a:ext uri="{FF2B5EF4-FFF2-40B4-BE49-F238E27FC236}">
                <a16:creationId xmlns:a16="http://schemas.microsoft.com/office/drawing/2014/main" id="{6BCC1CC9-AD75-5543-A5BC-7597AB46A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638" y="0"/>
            <a:ext cx="12031361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altLang="en-US" sz="3200" b="1" kern="0" dirty="0"/>
              <a:t>Inflammation: neutrophil (granulocyte) &amp; macrophage recruitment</a:t>
            </a:r>
            <a:endParaRPr lang="en-US" altLang="en-US" sz="2000" kern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1A422E-3A67-8146-9E33-7E639467B83C}"/>
              </a:ext>
            </a:extLst>
          </p:cNvPr>
          <p:cNvGrpSpPr/>
          <p:nvPr/>
        </p:nvGrpSpPr>
        <p:grpSpPr>
          <a:xfrm>
            <a:off x="1257918" y="2791521"/>
            <a:ext cx="3955882" cy="3741750"/>
            <a:chOff x="1257918" y="2791521"/>
            <a:chExt cx="3955882" cy="3741750"/>
          </a:xfrm>
        </p:grpSpPr>
        <p:pic>
          <p:nvPicPr>
            <p:cNvPr id="12" name="Leukocyte Rolling">
              <a:hlinkClick r:id="" action="ppaction://media"/>
              <a:extLst>
                <a:ext uri="{FF2B5EF4-FFF2-40B4-BE49-F238E27FC236}">
                  <a16:creationId xmlns:a16="http://schemas.microsoft.com/office/drawing/2014/main" id="{193280B4-9404-9C4A-AAAE-513041C46C86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6"/>
            <a:srcRect l="29174" r="11264"/>
            <a:stretch/>
          </p:blipFill>
          <p:spPr>
            <a:xfrm>
              <a:off x="1257918" y="2791521"/>
              <a:ext cx="3955882" cy="374175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E8C3873-A1E2-104D-9152-742055F286FF}"/>
                </a:ext>
              </a:extLst>
            </p:cNvPr>
            <p:cNvSpPr txBox="1"/>
            <p:nvPr/>
          </p:nvSpPr>
          <p:spPr>
            <a:xfrm>
              <a:off x="1257918" y="6163939"/>
              <a:ext cx="2172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 err="1"/>
                <a:t>Peirce-Cottler</a:t>
              </a:r>
              <a:r>
                <a:rPr lang="en-US" b="1" i="1" dirty="0"/>
                <a:t> Lab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9C435D1-5E14-8E48-B12F-2CF452AF69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2384" t="21667" r="50615" b="47213"/>
          <a:stretch/>
        </p:blipFill>
        <p:spPr>
          <a:xfrm rot="5400000">
            <a:off x="8511755" y="626162"/>
            <a:ext cx="1513405" cy="1846884"/>
          </a:xfrm>
          <a:prstGeom prst="rect">
            <a:avLst/>
          </a:prstGeom>
        </p:spPr>
      </p:pic>
      <p:sp>
        <p:nvSpPr>
          <p:cNvPr id="16" name="Left Brace 15">
            <a:extLst>
              <a:ext uri="{FF2B5EF4-FFF2-40B4-BE49-F238E27FC236}">
                <a16:creationId xmlns:a16="http://schemas.microsoft.com/office/drawing/2014/main" id="{986615ED-C7EB-2C4D-9878-874A2426962D}"/>
              </a:ext>
            </a:extLst>
          </p:cNvPr>
          <p:cNvSpPr/>
          <p:nvPr/>
        </p:nvSpPr>
        <p:spPr bwMode="auto">
          <a:xfrm rot="16200000">
            <a:off x="4790402" y="-535378"/>
            <a:ext cx="280035" cy="2548890"/>
          </a:xfrm>
          <a:prstGeom prst="leftBrac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490A26F5-24E2-7943-9AD5-6E4FE90FD038}"/>
              </a:ext>
            </a:extLst>
          </p:cNvPr>
          <p:cNvSpPr/>
          <p:nvPr/>
        </p:nvSpPr>
        <p:spPr bwMode="auto">
          <a:xfrm rot="16200000">
            <a:off x="9227690" y="-447004"/>
            <a:ext cx="280035" cy="2387231"/>
          </a:xfrm>
          <a:prstGeom prst="leftBrac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C903DA-7C48-C944-BC9A-C1002F823F01}"/>
              </a:ext>
            </a:extLst>
          </p:cNvPr>
          <p:cNvSpPr txBox="1"/>
          <p:nvPr/>
        </p:nvSpPr>
        <p:spPr>
          <a:xfrm>
            <a:off x="3031395" y="1572044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D=10</a:t>
            </a:r>
            <a:r>
              <a:rPr lang="en-US" b="1" dirty="0">
                <a:latin typeface="Symbol" pitchFamily="2" charset="2"/>
              </a:rPr>
              <a:t>m</a:t>
            </a:r>
            <a:r>
              <a:rPr lang="en-US" b="1" dirty="0"/>
              <a:t>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A2393D-8B6F-DE46-9F7D-0BCE8D710051}"/>
              </a:ext>
            </a:extLst>
          </p:cNvPr>
          <p:cNvSpPr txBox="1"/>
          <p:nvPr/>
        </p:nvSpPr>
        <p:spPr>
          <a:xfrm>
            <a:off x="7264270" y="1530403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D=20</a:t>
            </a:r>
            <a:r>
              <a:rPr lang="en-US" b="1" dirty="0">
                <a:latin typeface="Symbol" pitchFamily="2" charset="2"/>
              </a:rPr>
              <a:t>m</a:t>
            </a:r>
            <a:r>
              <a:rPr lang="en-US" b="1" dirty="0"/>
              <a:t>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5B018D5-9360-3748-A6B7-BEDC2CFEF261}"/>
              </a:ext>
            </a:extLst>
          </p:cNvPr>
          <p:cNvGrpSpPr/>
          <p:nvPr/>
        </p:nvGrpSpPr>
        <p:grpSpPr>
          <a:xfrm>
            <a:off x="5459506" y="2781573"/>
            <a:ext cx="5202500" cy="3792729"/>
            <a:chOff x="5459506" y="2781573"/>
            <a:chExt cx="5202500" cy="3792729"/>
          </a:xfrm>
        </p:grpSpPr>
        <p:pic>
          <p:nvPicPr>
            <p:cNvPr id="15" name="Picture 1" descr="CCR2 Cx3CR1 Spino.tiff">
              <a:extLst>
                <a:ext uri="{FF2B5EF4-FFF2-40B4-BE49-F238E27FC236}">
                  <a16:creationId xmlns:a16="http://schemas.microsoft.com/office/drawing/2014/main" id="{4CA96932-51AB-B24E-8AEA-9EFC739E0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11" t="13087" r="11852" b="11111"/>
            <a:stretch>
              <a:fillRect/>
            </a:stretch>
          </p:blipFill>
          <p:spPr bwMode="auto">
            <a:xfrm>
              <a:off x="6503670" y="2781573"/>
              <a:ext cx="4158336" cy="3792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522640-CFBD-A942-BD62-7901E05C20AA}"/>
                </a:ext>
              </a:extLst>
            </p:cNvPr>
            <p:cNvSpPr txBox="1"/>
            <p:nvPr/>
          </p:nvSpPr>
          <p:spPr>
            <a:xfrm>
              <a:off x="6503670" y="6204970"/>
              <a:ext cx="2172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 err="1">
                  <a:solidFill>
                    <a:schemeClr val="bg1"/>
                  </a:solidFill>
                </a:rPr>
                <a:t>Peirce-Cottler</a:t>
              </a:r>
              <a:r>
                <a:rPr lang="en-US" b="1" i="1" dirty="0">
                  <a:solidFill>
                    <a:schemeClr val="bg1"/>
                  </a:solidFill>
                </a:rPr>
                <a:t> Lab</a:t>
              </a:r>
            </a:p>
          </p:txBody>
        </p:sp>
        <p:sp>
          <p:nvSpPr>
            <p:cNvPr id="5" name="Right Arrow 4">
              <a:extLst>
                <a:ext uri="{FF2B5EF4-FFF2-40B4-BE49-F238E27FC236}">
                  <a16:creationId xmlns:a16="http://schemas.microsoft.com/office/drawing/2014/main" id="{EA32BCF4-B3AA-484E-9D8A-6B05C10B2099}"/>
                </a:ext>
              </a:extLst>
            </p:cNvPr>
            <p:cNvSpPr/>
            <p:nvPr/>
          </p:nvSpPr>
          <p:spPr bwMode="auto">
            <a:xfrm>
              <a:off x="5459506" y="4545106"/>
              <a:ext cx="745359" cy="416859"/>
            </a:xfrm>
            <a:prstGeom prst="rightArrow">
              <a:avLst/>
            </a:prstGeom>
            <a:solidFill>
              <a:srgbClr val="00CE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AFFAEC03-87BA-0841-AD90-13549943513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080" t="20471" r="49789" b="7434"/>
          <a:stretch/>
        </p:blipFill>
        <p:spPr>
          <a:xfrm>
            <a:off x="229963" y="1153091"/>
            <a:ext cx="1300032" cy="16398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DA2C93-127D-C746-A06E-BA1418AE0D60}"/>
              </a:ext>
            </a:extLst>
          </p:cNvPr>
          <p:cNvSpPr txBox="1"/>
          <p:nvPr/>
        </p:nvSpPr>
        <p:spPr>
          <a:xfrm>
            <a:off x="8345015" y="2223603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phagocytosis!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77DCFF-92C6-624A-B6FB-A9CB408E6569}"/>
              </a:ext>
            </a:extLst>
          </p:cNvPr>
          <p:cNvSpPr txBox="1"/>
          <p:nvPr/>
        </p:nvSpPr>
        <p:spPr>
          <a:xfrm>
            <a:off x="3811710" y="2223603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secrete chemokines!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8" name="Picture 3">
            <a:extLst>
              <a:ext uri="{FF2B5EF4-FFF2-40B4-BE49-F238E27FC236}">
                <a16:creationId xmlns:a16="http://schemas.microsoft.com/office/drawing/2014/main" id="{5C7C9C39-B557-6D4A-9812-7B6661D6CF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953" y="677068"/>
            <a:ext cx="5959475" cy="550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8542A3-9FDE-0644-92C7-272085F7EB9D}"/>
              </a:ext>
            </a:extLst>
          </p:cNvPr>
          <p:cNvSpPr txBox="1"/>
          <p:nvPr/>
        </p:nvSpPr>
        <p:spPr>
          <a:xfrm rot="1349225">
            <a:off x="8833247" y="5439644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00CE60"/>
                </a:solidFill>
              </a:rPr>
              <a:t>attenuated inflammation</a:t>
            </a:r>
          </a:p>
          <a:p>
            <a:r>
              <a:rPr lang="en-US" sz="1200" b="1" i="1" dirty="0">
                <a:solidFill>
                  <a:srgbClr val="00CE60"/>
                </a:solidFill>
              </a:rPr>
              <a:t>tissue repair</a:t>
            </a:r>
          </a:p>
          <a:p>
            <a:r>
              <a:rPr lang="en-US" sz="1200" b="1" i="1" dirty="0">
                <a:solidFill>
                  <a:srgbClr val="00CE60"/>
                </a:solidFill>
              </a:rPr>
              <a:t>tumor promotion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23A4E6-1D3F-2B41-851D-BB39758B1817}"/>
              </a:ext>
            </a:extLst>
          </p:cNvPr>
          <p:cNvSpPr txBox="1"/>
          <p:nvPr/>
        </p:nvSpPr>
        <p:spPr>
          <a:xfrm>
            <a:off x="8079387" y="5105632"/>
            <a:ext cx="6848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F1E780-F5B6-694C-A58E-727B57886D19}"/>
              </a:ext>
            </a:extLst>
          </p:cNvPr>
          <p:cNvSpPr txBox="1"/>
          <p:nvPr/>
        </p:nvSpPr>
        <p:spPr>
          <a:xfrm>
            <a:off x="6913975" y="5096666"/>
            <a:ext cx="6848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M1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0BB780-92E9-FA44-A5EF-687EB2500B78}"/>
              </a:ext>
            </a:extLst>
          </p:cNvPr>
          <p:cNvSpPr txBox="1"/>
          <p:nvPr/>
        </p:nvSpPr>
        <p:spPr>
          <a:xfrm rot="20293372">
            <a:off x="4801532" y="5372113"/>
            <a:ext cx="2008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endParaRPr lang="en-US" sz="1200" b="1" i="1" dirty="0">
              <a:solidFill>
                <a:srgbClr val="2836FF"/>
              </a:solidFill>
            </a:endParaRPr>
          </a:p>
          <a:p>
            <a:pPr algn="r"/>
            <a:r>
              <a:rPr lang="en-US" sz="1200" b="1" i="1" dirty="0">
                <a:solidFill>
                  <a:srgbClr val="2836FF"/>
                </a:solidFill>
              </a:rPr>
              <a:t>inflammation stimulation</a:t>
            </a:r>
          </a:p>
          <a:p>
            <a:pPr algn="r"/>
            <a:r>
              <a:rPr lang="en-US" sz="1200" b="1" i="1" dirty="0">
                <a:solidFill>
                  <a:srgbClr val="2836FF"/>
                </a:solidFill>
              </a:rPr>
              <a:t>tissue damage</a:t>
            </a:r>
          </a:p>
          <a:p>
            <a:pPr algn="r"/>
            <a:r>
              <a:rPr lang="en-US" sz="1200" b="1" i="1" dirty="0">
                <a:solidFill>
                  <a:srgbClr val="2836FF"/>
                </a:solidFill>
              </a:rPr>
              <a:t>tumor suppression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052BDA9F-3A77-AC48-9C3E-C57D7D073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638" y="0"/>
            <a:ext cx="12031361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altLang="en-US" sz="3200" b="1" kern="0" dirty="0"/>
              <a:t>Macrophages</a:t>
            </a:r>
            <a:endParaRPr lang="en-US" altLang="en-US" sz="2000" kern="0" dirty="0"/>
          </a:p>
        </p:txBody>
      </p:sp>
      <p:pic>
        <p:nvPicPr>
          <p:cNvPr id="10" name="Picture 7">
            <a:extLst>
              <a:ext uri="{FF2B5EF4-FFF2-40B4-BE49-F238E27FC236}">
                <a16:creationId xmlns:a16="http://schemas.microsoft.com/office/drawing/2014/main" id="{391B3E16-385F-F749-8DFD-3FF8C234F8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" t="16219" r="69928" b="78235"/>
          <a:stretch/>
        </p:blipFill>
        <p:spPr bwMode="auto">
          <a:xfrm>
            <a:off x="6306007" y="4476598"/>
            <a:ext cx="1541928" cy="29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7">
            <a:extLst>
              <a:ext uri="{FF2B5EF4-FFF2-40B4-BE49-F238E27FC236}">
                <a16:creationId xmlns:a16="http://schemas.microsoft.com/office/drawing/2014/main" id="{99A76167-35FB-AF4D-ACBE-1E623E481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3" t="16218" r="2199" b="78992"/>
          <a:stretch/>
        </p:blipFill>
        <p:spPr bwMode="auto">
          <a:xfrm>
            <a:off x="8170620" y="4550704"/>
            <a:ext cx="2121461" cy="255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42291E62-0E04-9F4C-B4D5-1153CE8D468D}"/>
              </a:ext>
            </a:extLst>
          </p:cNvPr>
          <p:cNvSpPr/>
          <p:nvPr/>
        </p:nvSpPr>
        <p:spPr bwMode="auto">
          <a:xfrm>
            <a:off x="7762912" y="2797778"/>
            <a:ext cx="154806" cy="87405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B78904D7-E147-1145-90C2-6C068736E0CB}"/>
              </a:ext>
            </a:extLst>
          </p:cNvPr>
          <p:cNvSpPr/>
          <p:nvPr/>
        </p:nvSpPr>
        <p:spPr bwMode="auto">
          <a:xfrm>
            <a:off x="4945609" y="2797778"/>
            <a:ext cx="154806" cy="87405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553B86AE-8098-BB47-83B3-8F2718F3E3AF}"/>
              </a:ext>
            </a:extLst>
          </p:cNvPr>
          <p:cNvSpPr/>
          <p:nvPr/>
        </p:nvSpPr>
        <p:spPr bwMode="auto">
          <a:xfrm rot="2250196">
            <a:off x="5657080" y="1418556"/>
            <a:ext cx="154806" cy="87405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8F1E9CB3-17FA-824B-85AF-D4B303510FEB}"/>
              </a:ext>
            </a:extLst>
          </p:cNvPr>
          <p:cNvSpPr/>
          <p:nvPr/>
        </p:nvSpPr>
        <p:spPr bwMode="auto">
          <a:xfrm rot="19332676">
            <a:off x="7022427" y="1399440"/>
            <a:ext cx="154806" cy="87405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67823070-BFD5-E648-9798-873CCA6BBC35}"/>
              </a:ext>
            </a:extLst>
          </p:cNvPr>
          <p:cNvSpPr/>
          <p:nvPr/>
        </p:nvSpPr>
        <p:spPr bwMode="auto">
          <a:xfrm rot="1773674">
            <a:off x="7445123" y="4703243"/>
            <a:ext cx="169275" cy="42148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43BBD701-CC06-7F47-895F-DD7CC2A79FED}"/>
              </a:ext>
            </a:extLst>
          </p:cNvPr>
          <p:cNvSpPr/>
          <p:nvPr/>
        </p:nvSpPr>
        <p:spPr bwMode="auto">
          <a:xfrm rot="19726136">
            <a:off x="7987129" y="4648888"/>
            <a:ext cx="169275" cy="421489"/>
          </a:xfrm>
          <a:prstGeom prst="down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Title 5">
            <a:extLst>
              <a:ext uri="{FF2B5EF4-FFF2-40B4-BE49-F238E27FC236}">
                <a16:creationId xmlns:a16="http://schemas.microsoft.com/office/drawing/2014/main" id="{E0E45EB8-4958-324E-9A8F-E3C2D4AC0EC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78" y="0"/>
            <a:ext cx="8610600" cy="1219200"/>
          </a:xfrm>
        </p:spPr>
        <p:txBody>
          <a:bodyPr/>
          <a:lstStyle/>
          <a:p>
            <a:pPr algn="l"/>
            <a:r>
              <a:rPr lang="en-US" altLang="en-US" b="1" dirty="0"/>
              <a:t>Chronic Wounds</a:t>
            </a:r>
            <a:endParaRPr lang="en-US" altLang="en-US" sz="3200" dirty="0"/>
          </a:p>
        </p:txBody>
      </p:sp>
      <p:pic>
        <p:nvPicPr>
          <p:cNvPr id="113668" name="Picture 1">
            <a:extLst>
              <a:ext uri="{FF2B5EF4-FFF2-40B4-BE49-F238E27FC236}">
                <a16:creationId xmlns:a16="http://schemas.microsoft.com/office/drawing/2014/main" id="{E5E261FF-D475-9F48-B310-B048F2B4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21" y="1118263"/>
            <a:ext cx="6900862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3669" name="Picture 6">
            <a:extLst>
              <a:ext uri="{FF2B5EF4-FFF2-40B4-BE49-F238E27FC236}">
                <a16:creationId xmlns:a16="http://schemas.microsoft.com/office/drawing/2014/main" id="{2BAF5DBE-5C8C-6B46-A2E1-EE64C47E64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47" y="1094452"/>
            <a:ext cx="7889875" cy="543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2F01D41-9422-0D49-9AE0-BE4DADB27611}"/>
              </a:ext>
            </a:extLst>
          </p:cNvPr>
          <p:cNvGrpSpPr/>
          <p:nvPr/>
        </p:nvGrpSpPr>
        <p:grpSpPr>
          <a:xfrm>
            <a:off x="7527232" y="1760562"/>
            <a:ext cx="4428210" cy="3462362"/>
            <a:chOff x="7527232" y="1760562"/>
            <a:chExt cx="4428210" cy="3462362"/>
          </a:xfrm>
        </p:grpSpPr>
        <p:sp>
          <p:nvSpPr>
            <p:cNvPr id="3" name="Triangle 2">
              <a:extLst>
                <a:ext uri="{FF2B5EF4-FFF2-40B4-BE49-F238E27FC236}">
                  <a16:creationId xmlns:a16="http://schemas.microsoft.com/office/drawing/2014/main" id="{4E751300-1F14-F740-ABF6-ABD90D867366}"/>
                </a:ext>
              </a:extLst>
            </p:cNvPr>
            <p:cNvSpPr/>
            <p:nvPr/>
          </p:nvSpPr>
          <p:spPr bwMode="auto">
            <a:xfrm rot="16200000">
              <a:off x="6214957" y="3195669"/>
              <a:ext cx="3339530" cy="714979"/>
            </a:xfrm>
            <a:prstGeom prst="triangle">
              <a:avLst/>
            </a:prstGeom>
            <a:gradFill flip="none" rotWithShape="1">
              <a:gsLst>
                <a:gs pos="0">
                  <a:srgbClr val="FF0000"/>
                </a:gs>
                <a:gs pos="50000">
                  <a:srgbClr val="CC766E"/>
                </a:gs>
                <a:gs pos="100000">
                  <a:srgbClr val="FFFFFF"/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D59C837-B07B-204F-863C-206AB90D3C2E}"/>
                </a:ext>
              </a:extLst>
            </p:cNvPr>
            <p:cNvSpPr txBox="1"/>
            <p:nvPr/>
          </p:nvSpPr>
          <p:spPr>
            <a:xfrm>
              <a:off x="8256898" y="1760562"/>
              <a:ext cx="36985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25% of diabetic patients will develop a foot ulcer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46579D-C3C7-D14D-9959-386A4ADF8E96}"/>
                </a:ext>
              </a:extLst>
            </p:cNvPr>
            <p:cNvSpPr txBox="1"/>
            <p:nvPr/>
          </p:nvSpPr>
          <p:spPr>
            <a:xfrm>
              <a:off x="8256898" y="2857289"/>
              <a:ext cx="369854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Foot ulcers contribute to the fact that 75,000 patients need lower limb amputations annually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D8EF7E-B002-E54E-A454-19DC2F3EB2B9}"/>
                </a:ext>
              </a:extLst>
            </p:cNvPr>
            <p:cNvSpPr txBox="1"/>
            <p:nvPr/>
          </p:nvSpPr>
          <p:spPr>
            <a:xfrm>
              <a:off x="8256898" y="4176762"/>
              <a:ext cx="369854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50% of diabetic limb amputees die within 2 years of amputation.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EA84BC8-3D97-2641-A6ED-0AF5316331CB}"/>
              </a:ext>
            </a:extLst>
          </p:cNvPr>
          <p:cNvSpPr/>
          <p:nvPr/>
        </p:nvSpPr>
        <p:spPr>
          <a:xfrm>
            <a:off x="247874" y="201072"/>
            <a:ext cx="78340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ea typeface="Trebuchet MS" charset="0"/>
                <a:cs typeface="Trebuchet MS" charset="0"/>
              </a:rPr>
              <a:t>Chronic Wound Healing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CDEAEE4-2E32-284C-B830-2FE62672D28F}"/>
              </a:ext>
            </a:extLst>
          </p:cNvPr>
          <p:cNvGrpSpPr/>
          <p:nvPr/>
        </p:nvGrpSpPr>
        <p:grpSpPr>
          <a:xfrm>
            <a:off x="5430803" y="96467"/>
            <a:ext cx="6555477" cy="4113513"/>
            <a:chOff x="2016477" y="1141157"/>
            <a:chExt cx="7898927" cy="5741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8897D55-2749-9B4C-A161-001261E81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0131" y="1141157"/>
              <a:ext cx="7655273" cy="5741456"/>
            </a:xfrm>
            <a:prstGeom prst="rect">
              <a:avLst/>
            </a:prstGeom>
          </p:spPr>
        </p:pic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240DF9D-7E15-7545-9618-B56E8D3625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2676" y="3123013"/>
              <a:ext cx="1755902" cy="730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indent="0"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Proliferation</a:t>
              </a:r>
            </a:p>
            <a:p>
              <a:pPr marL="0" indent="0" algn="ctr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(granulation</a:t>
              </a:r>
              <a:r>
                <a:rPr lang="en-US" altLang="en-US" sz="900" b="1" dirty="0"/>
                <a:t>)</a:t>
              </a:r>
              <a:endParaRPr lang="en-US" altLang="en-US" sz="1400" b="1" dirty="0"/>
            </a:p>
          </p:txBody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A32D8C0E-6438-3D41-A797-E62C96A27F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477" y="3638510"/>
              <a:ext cx="1425983" cy="4295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285750" indent="-28575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indent="0" eaLnBrk="1" hangingPunct="1">
                <a:spcBef>
                  <a:spcPct val="0"/>
                </a:spcBef>
                <a:buNone/>
              </a:pPr>
              <a:r>
                <a:rPr lang="en-US" altLang="en-US" sz="1400" b="1" dirty="0"/>
                <a:t>Hemostasis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FA0C254-723B-644B-9FC8-68BBE745F3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6" t="8083" b="7434"/>
          <a:stretch/>
        </p:blipFill>
        <p:spPr>
          <a:xfrm>
            <a:off x="4354830" y="4164259"/>
            <a:ext cx="7389236" cy="25972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34129F-0F5A-3E4E-9B69-87C3A7A2859C}"/>
              </a:ext>
            </a:extLst>
          </p:cNvPr>
          <p:cNvSpPr/>
          <p:nvPr/>
        </p:nvSpPr>
        <p:spPr bwMode="auto">
          <a:xfrm>
            <a:off x="4629150" y="5200650"/>
            <a:ext cx="404427" cy="445770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D9F40609-AE1C-834F-B76B-CBC85A6B3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4541" y="2300014"/>
            <a:ext cx="1335444" cy="30777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1400" b="1" dirty="0"/>
              <a:t>Inflammation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007D5D6C-88F6-C947-8BA5-8D08FD2AFF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4424" y="733412"/>
            <a:ext cx="1389917" cy="52322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en-US" altLang="en-US" sz="1400" b="1" dirty="0"/>
              <a:t>Contraction &amp; Remodeling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7E5D3-7216-9A4F-B3DD-65C1CEA150DF}"/>
              </a:ext>
            </a:extLst>
          </p:cNvPr>
          <p:cNvSpPr txBox="1"/>
          <p:nvPr/>
        </p:nvSpPr>
        <p:spPr>
          <a:xfrm rot="19329561">
            <a:off x="6295573" y="2278598"/>
            <a:ext cx="1208985" cy="276999"/>
          </a:xfrm>
          <a:prstGeom prst="rect">
            <a:avLst/>
          </a:prstGeom>
          <a:solidFill>
            <a:srgbClr val="FFFFFF">
              <a:alpha val="63922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Dysregulated!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A427CA-94E7-A340-9C0A-254E293DB6B8}"/>
              </a:ext>
            </a:extLst>
          </p:cNvPr>
          <p:cNvSpPr txBox="1"/>
          <p:nvPr/>
        </p:nvSpPr>
        <p:spPr>
          <a:xfrm rot="19329561">
            <a:off x="7514567" y="1576421"/>
            <a:ext cx="1208985" cy="276999"/>
          </a:xfrm>
          <a:prstGeom prst="rect">
            <a:avLst/>
          </a:prstGeom>
          <a:solidFill>
            <a:srgbClr val="FFFFFF">
              <a:alpha val="63922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Dysregulated!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1017E1-FDDD-BA4B-9A3B-113179BE8358}"/>
              </a:ext>
            </a:extLst>
          </p:cNvPr>
          <p:cNvSpPr txBox="1"/>
          <p:nvPr/>
        </p:nvSpPr>
        <p:spPr>
          <a:xfrm rot="19329561">
            <a:off x="9294889" y="856522"/>
            <a:ext cx="1208985" cy="276999"/>
          </a:xfrm>
          <a:prstGeom prst="rect">
            <a:avLst/>
          </a:prstGeom>
          <a:solidFill>
            <a:srgbClr val="FFFFFF">
              <a:alpha val="63922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Dysregulated!</a:t>
            </a:r>
          </a:p>
        </p:txBody>
      </p:sp>
      <p:pic>
        <p:nvPicPr>
          <p:cNvPr id="17" name="Picture 7">
            <a:extLst>
              <a:ext uri="{FF2B5EF4-FFF2-40B4-BE49-F238E27FC236}">
                <a16:creationId xmlns:a16="http://schemas.microsoft.com/office/drawing/2014/main" id="{6B21072A-C6C7-274B-908D-77959ACD1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57" y="847403"/>
            <a:ext cx="4093027" cy="409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935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10C2A3D-E5A7-B544-AC97-580388E88F66}"/>
              </a:ext>
            </a:extLst>
          </p:cNvPr>
          <p:cNvGrpSpPr/>
          <p:nvPr/>
        </p:nvGrpSpPr>
        <p:grpSpPr>
          <a:xfrm>
            <a:off x="667657" y="2119523"/>
            <a:ext cx="10726058" cy="4630058"/>
            <a:chOff x="2336800" y="2423886"/>
            <a:chExt cx="7043057" cy="2833749"/>
          </a:xfrm>
        </p:grpSpPr>
        <p:pic>
          <p:nvPicPr>
            <p:cNvPr id="117764" name="Picture 1">
              <a:extLst>
                <a:ext uri="{FF2B5EF4-FFF2-40B4-BE49-F238E27FC236}">
                  <a16:creationId xmlns:a16="http://schemas.microsoft.com/office/drawing/2014/main" id="{C82F1E51-4C3B-1142-A132-4F0CBCF3C2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406" b="3550"/>
            <a:stretch/>
          </p:blipFill>
          <p:spPr bwMode="auto">
            <a:xfrm>
              <a:off x="2478995" y="2612571"/>
              <a:ext cx="6900862" cy="2645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5D1DD89-FE4D-0C44-88CC-5E1F73C10800}"/>
                </a:ext>
              </a:extLst>
            </p:cNvPr>
            <p:cNvSpPr/>
            <p:nvPr/>
          </p:nvSpPr>
          <p:spPr bwMode="auto">
            <a:xfrm>
              <a:off x="2336800" y="2423886"/>
              <a:ext cx="3592626" cy="160893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62F9DA0-1275-3544-A9D8-28511B6F5A1B}"/>
                </a:ext>
              </a:extLst>
            </p:cNvPr>
            <p:cNvSpPr/>
            <p:nvPr/>
          </p:nvSpPr>
          <p:spPr bwMode="auto">
            <a:xfrm>
              <a:off x="5929426" y="2576286"/>
              <a:ext cx="333150" cy="199571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117761" name="Title 5">
            <a:extLst>
              <a:ext uri="{FF2B5EF4-FFF2-40B4-BE49-F238E27FC236}">
                <a16:creationId xmlns:a16="http://schemas.microsoft.com/office/drawing/2014/main" id="{39EA554B-0234-714A-A2AF-1468D6260B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85058" y="28639"/>
            <a:ext cx="8610600" cy="1219200"/>
          </a:xfrm>
        </p:spPr>
        <p:txBody>
          <a:bodyPr/>
          <a:lstStyle/>
          <a:p>
            <a:pPr algn="l"/>
            <a:r>
              <a:rPr lang="en-US" altLang="en-US" sz="3600" b="1" dirty="0"/>
              <a:t>Chronic Wounds</a:t>
            </a:r>
            <a:endParaRPr lang="en-US" altLang="en-US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919E2-9E48-2545-9A5C-9CDE88D81FBE}"/>
              </a:ext>
            </a:extLst>
          </p:cNvPr>
          <p:cNvSpPr txBox="1"/>
          <p:nvPr/>
        </p:nvSpPr>
        <p:spPr>
          <a:xfrm>
            <a:off x="1266172" y="1108371"/>
            <a:ext cx="95737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“Dysregulated” = accumulation of bad things that prevent the wound healing cascade from progressing normally + sick cells that can’t exhibit normal cell functions.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5">
            <a:extLst>
              <a:ext uri="{FF2B5EF4-FFF2-40B4-BE49-F238E27FC236}">
                <a16:creationId xmlns:a16="http://schemas.microsoft.com/office/drawing/2014/main" id="{39EA554B-0234-714A-A2AF-1468D6260B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85058" y="28639"/>
            <a:ext cx="8610600" cy="981295"/>
          </a:xfrm>
        </p:spPr>
        <p:txBody>
          <a:bodyPr/>
          <a:lstStyle/>
          <a:p>
            <a:pPr algn="l"/>
            <a:r>
              <a:rPr lang="en-US" altLang="en-US" sz="3600" b="1" dirty="0"/>
              <a:t>Wound Healing ABM!</a:t>
            </a:r>
            <a:endParaRPr lang="en-US" alt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0921AE-596D-D247-B850-AF5086FEB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832" y="1059136"/>
            <a:ext cx="7831115" cy="57988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F383B5-23F8-2441-B95A-440ABE0426EC}"/>
              </a:ext>
            </a:extLst>
          </p:cNvPr>
          <p:cNvSpPr txBox="1"/>
          <p:nvPr/>
        </p:nvSpPr>
        <p:spPr>
          <a:xfrm>
            <a:off x="7264552" y="1656080"/>
            <a:ext cx="2924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Top-down view of wound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9F64FC-7476-3A4C-B309-5FDE1ADF7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265" y="2617812"/>
            <a:ext cx="529590" cy="5295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10E689-E7B8-1342-9555-371CA1D24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074" y="3231222"/>
            <a:ext cx="517991" cy="4089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8A26D3-E6EB-FF42-AF1C-2C6CAF11E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995" y="2052662"/>
            <a:ext cx="533400" cy="482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C13F19-B1DF-E74F-96A0-03E535AA0D7E}"/>
              </a:ext>
            </a:extLst>
          </p:cNvPr>
          <p:cNvSpPr txBox="1"/>
          <p:nvPr/>
        </p:nvSpPr>
        <p:spPr>
          <a:xfrm>
            <a:off x="877855" y="2126322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6C7C7"/>
                </a:solidFill>
              </a:rPr>
              <a:t>neutrophil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418BAA-F2CA-B743-8EC8-9B3E82294296}"/>
              </a:ext>
            </a:extLst>
          </p:cNvPr>
          <p:cNvSpPr txBox="1"/>
          <p:nvPr/>
        </p:nvSpPr>
        <p:spPr>
          <a:xfrm>
            <a:off x="893777" y="2674507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7030A0"/>
                </a:solidFill>
              </a:rPr>
              <a:t>macrophage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AB35AE-ADEC-6847-B671-E872567370AC}"/>
              </a:ext>
            </a:extLst>
          </p:cNvPr>
          <p:cNvSpPr txBox="1"/>
          <p:nvPr/>
        </p:nvSpPr>
        <p:spPr>
          <a:xfrm>
            <a:off x="977938" y="3236340"/>
            <a:ext cx="106952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FF00"/>
                </a:solidFill>
              </a:rPr>
              <a:t>bacteria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82ADA7-4693-9A46-8576-2C45B3243E71}"/>
              </a:ext>
            </a:extLst>
          </p:cNvPr>
          <p:cNvSpPr txBox="1"/>
          <p:nvPr/>
        </p:nvSpPr>
        <p:spPr>
          <a:xfrm>
            <a:off x="286603" y="1569492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/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2027908366"/>
      </p:ext>
    </p:extLst>
  </p:cSld>
  <p:clrMapOvr>
    <a:masterClrMapping/>
  </p:clrMapOvr>
</p:sld>
</file>

<file path=ppt/theme/theme1.xml><?xml version="1.0" encoding="utf-8"?>
<a:theme xmlns:a="http://schemas.openxmlformats.org/drawingml/2006/main" name="NCPWEB-temp">
  <a:themeElements>
    <a:clrScheme name="NCPWEB-temp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CPWEB-temp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NCPWEB-tem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CPWEB-temp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CPWEB-temp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CPWEB-temp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CPWEB-temp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CPWEB-temp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CPWEB-temp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 (Mac OS 9):Microsoft Office 2001:Templates:My Templates:NCPWEB-temp.pot</Template>
  <TotalTime>7447</TotalTime>
  <Words>433</Words>
  <Application>Microsoft Macintosh PowerPoint</Application>
  <PresentationFormat>Widescreen</PresentationFormat>
  <Paragraphs>71</Paragraphs>
  <Slides>11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Courier New</vt:lpstr>
      <vt:lpstr>Symbol</vt:lpstr>
      <vt:lpstr>NCPWEB-temp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Chronic Wounds</vt:lpstr>
      <vt:lpstr>PowerPoint Presentation</vt:lpstr>
      <vt:lpstr>Chronic Wounds</vt:lpstr>
      <vt:lpstr>Wound Healing ABM!</vt:lpstr>
      <vt:lpstr>Wound Healing ABM Project: Best Practices</vt:lpstr>
      <vt:lpstr>Extend the Wound Healing ABM: Project Ideas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Module 7:  Wound Healing and Tissue Regeneration</dc:title>
  <dc:creator>SHAYN PEIRCE-COTTLER</dc:creator>
  <cp:lastModifiedBy>Peirce-Cottler, Shayn (smp6p)</cp:lastModifiedBy>
  <cp:revision>184</cp:revision>
  <dcterms:created xsi:type="dcterms:W3CDTF">2018-11-28T14:23:22Z</dcterms:created>
  <dcterms:modified xsi:type="dcterms:W3CDTF">2021-04-01T03:49:24Z</dcterms:modified>
</cp:coreProperties>
</file>